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handoutMasterIdLst>
    <p:handoutMasterId r:id="rId11"/>
  </p:handoutMasterIdLst>
  <p:sldIdLst>
    <p:sldId id="256" r:id="rId2"/>
    <p:sldId id="257" r:id="rId3"/>
    <p:sldId id="268" r:id="rId4"/>
    <p:sldId id="274" r:id="rId5"/>
    <p:sldId id="270" r:id="rId6"/>
    <p:sldId id="272" r:id="rId7"/>
    <p:sldId id="273" r:id="rId8"/>
    <p:sldId id="271" r:id="rId9"/>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599" autoAdjust="0"/>
  </p:normalViewPr>
  <p:slideViewPr>
    <p:cSldViewPr>
      <p:cViewPr>
        <p:scale>
          <a:sx n="90" d="100"/>
          <a:sy n="90" d="100"/>
        </p:scale>
        <p:origin x="307" y="-72"/>
      </p:cViewPr>
      <p:guideLst>
        <p:guide pos="3839"/>
        <p:guide orient="horz" pos="2160"/>
      </p:guideLst>
    </p:cSldViewPr>
  </p:slideViewPr>
  <p:notesTextViewPr>
    <p:cViewPr>
      <p:scale>
        <a:sx n="1" d="1"/>
        <a:sy n="1" d="1"/>
      </p:scale>
      <p:origin x="0" y="0"/>
    </p:cViewPr>
  </p:notesTextViewPr>
  <p:notesViewPr>
    <p:cSldViewPr showGuides="1">
      <p:cViewPr varScale="1">
        <p:scale>
          <a:sx n="52" d="100"/>
          <a:sy n="52" d="100"/>
        </p:scale>
        <p:origin x="266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4AA43A-3F76-4A13-9CD6-36134EB429E3}" type="datetimeFigureOut">
              <a:rPr lang="en-US"/>
              <a:t>10/25/2022</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50423A-8BCE-448E-A97B-03A88B2B12C1}" type="slidenum">
              <a:rPr/>
              <a:t>‹#›</a:t>
            </a:fld>
            <a:endParaRPr/>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fif>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674A4F-2B7A-4ECB-A400-260B2FFC03C1}" type="datetimeFigureOut">
              <a:rPr lang="en-US"/>
              <a:t>10/25/2022</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F2A70B-78F2-4DCF-B53B-C990D2FAFB8A}" type="slidenum">
              <a:rPr/>
              <a:t>‹#›</a:t>
            </a:fld>
            <a:endParaRPr/>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05000"/>
            <a:ext cx="9144000" cy="2667000"/>
          </a:xfrm>
        </p:spPr>
        <p:txBody>
          <a:bodyPr>
            <a:noAutofit/>
          </a:bodyPr>
          <a:lstStyle>
            <a:lvl1pPr>
              <a:defRPr sz="5400"/>
            </a:lvl1pPr>
          </a:lstStyle>
          <a:p>
            <a:r>
              <a:rPr lang="en-US"/>
              <a:t>Click to edit Master title style</a:t>
            </a:r>
            <a:endParaRPr/>
          </a:p>
        </p:txBody>
      </p:sp>
      <p:grpSp>
        <p:nvGrpSpPr>
          <p:cNvPr id="256" name="line" descr="Line graphic"/>
          <p:cNvGrpSpPr/>
          <p:nvPr/>
        </p:nvGrpSpPr>
        <p:grpSpPr bwMode="invGray">
          <a:xfrm>
            <a:off x="1584896" y="4724400"/>
            <a:ext cx="8631936"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Subtitle 2"/>
          <p:cNvSpPr>
            <a:spLocks noGrp="1"/>
          </p:cNvSpPr>
          <p:nvPr>
            <p:ph type="subTitle" idx="1"/>
          </p:nvPr>
        </p:nvSpPr>
        <p:spPr>
          <a:xfrm>
            <a:off x="1522413" y="5105400"/>
            <a:ext cx="9143999" cy="1066800"/>
          </a:xfrm>
        </p:spPr>
        <p:txBody>
          <a:bodyPr/>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7" name="line" descr="Line graphic"/>
          <p:cNvGrpSpPr/>
          <p:nvPr/>
        </p:nvGrpSpPr>
        <p:grpSpPr bwMode="invGray">
          <a:xfrm>
            <a:off x="1522413" y="1514475"/>
            <a:ext cx="10569575"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p:nvPr>
        </p:nvSpPr>
        <p:spPr/>
        <p:txBody>
          <a:bodyPr vert="eaVert"/>
          <a:lstStyle>
            <a:lvl5pPr>
              <a:defRPr/>
            </a:lvl5pPr>
            <a:lvl6pPr marL="1956816">
              <a:defRPr/>
            </a:lvl6pPr>
            <a:lvl7pPr marL="1956816">
              <a:defRPr/>
            </a:lvl7pPr>
            <a:lvl8pPr marL="1956816">
              <a:defRPr/>
            </a:lvl8pPr>
            <a:lvl9pPr marL="1956816">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10/25/2022</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1612" y="274639"/>
            <a:ext cx="1371600" cy="5901747"/>
          </a:xfrm>
        </p:spPr>
        <p:txBody>
          <a:bodyPr vert="eaVert"/>
          <a:lstStyle/>
          <a:p>
            <a:r>
              <a:rPr lang="en-US"/>
              <a:t>Click to edit Master title style</a:t>
            </a:r>
            <a:endParaRPr/>
          </a:p>
        </p:txBody>
      </p:sp>
      <p:grpSp>
        <p:nvGrpSpPr>
          <p:cNvPr id="7" name="line" descr="Line graphic"/>
          <p:cNvGrpSpPr/>
          <p:nvPr/>
        </p:nvGrpSpPr>
        <p:grpSpPr bwMode="invGray">
          <a:xfrm rot="5400000">
            <a:off x="6864412" y="3472598"/>
            <a:ext cx="6492240" cy="64008"/>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hasCustomPrompt="1"/>
          </p:nvPr>
        </p:nvSpPr>
        <p:spPr>
          <a:xfrm>
            <a:off x="608012" y="277813"/>
            <a:ext cx="9144001" cy="5898573"/>
          </a:xfrm>
        </p:spPr>
        <p:txBody>
          <a:bodyPr vert="eaVert"/>
          <a:lstStyle>
            <a:lvl5pPr>
              <a:defRPr/>
            </a:lvl5pPr>
            <a:lvl6pPr marL="1261872" indent="0">
              <a:buNone/>
              <a:defRPr/>
            </a:lvl6pPr>
            <a:lvl7pPr>
              <a:defRPr/>
            </a:lvl7pPr>
            <a:lvl8pPr>
              <a:defRPr baseline="0"/>
            </a:lvl8pPr>
            <a:lvl9pPr>
              <a:defRPr baseline="0"/>
            </a:lvl9p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endParaRPr lang="en-US"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10/25/2022</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67" name="line" descr="Line graphic"/>
          <p:cNvGrpSpPr/>
          <p:nvPr/>
        </p:nvGrpSpPr>
        <p:grpSpPr bwMode="invGray">
          <a:xfrm>
            <a:off x="1522413" y="1514475"/>
            <a:ext cx="10569575"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idx="1"/>
          </p:nvPr>
        </p:nvSpPr>
        <p:spPr/>
        <p:txBody>
          <a:bodyPr/>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9AFE8FB1-0A7A-443E-AAF7-31D4FA1AA312}" type="datetimeFigureOut">
              <a:rPr lang="en-US"/>
              <a:t>10/25/2022</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Autofit/>
          </a:bodyPr>
          <a:lstStyle>
            <a:lvl1pPr algn="l">
              <a:defRPr sz="4400" b="0" cap="none" baseline="0"/>
            </a:lvl1pPr>
          </a:lstStyle>
          <a:p>
            <a:r>
              <a:rPr lang="en-US"/>
              <a:t>Click to edit Master title style</a:t>
            </a:r>
            <a:endParaRPr/>
          </a:p>
        </p:txBody>
      </p:sp>
      <p:grpSp>
        <p:nvGrpSpPr>
          <p:cNvPr id="255" name="line" descr="Line graphic"/>
          <p:cNvGrpSpPr/>
          <p:nvPr/>
        </p:nvGrpSpPr>
        <p:grpSpPr bwMode="invGray">
          <a:xfrm>
            <a:off x="1584896" y="4724400"/>
            <a:ext cx="8631936"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Text Placeholder 2"/>
          <p:cNvSpPr>
            <a:spLocks noGrp="1"/>
          </p:cNvSpPr>
          <p:nvPr>
            <p:ph type="body" idx="1"/>
          </p:nvPr>
        </p:nvSpPr>
        <p:spPr>
          <a:xfrm>
            <a:off x="1522413" y="5102525"/>
            <a:ext cx="9143999" cy="1069675"/>
          </a:xfrm>
        </p:spPr>
        <p:txBody>
          <a:bodyPr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10/25/2022</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58" name="line" descr="Line graphic"/>
          <p:cNvGrpSpPr/>
          <p:nvPr/>
        </p:nvGrpSpPr>
        <p:grpSpPr bwMode="invGray">
          <a:xfrm>
            <a:off x="1522413" y="1514475"/>
            <a:ext cx="10569575"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sz="half" idx="1"/>
          </p:nvPr>
        </p:nvSpPr>
        <p:spPr>
          <a:xfrm>
            <a:off x="1522413" y="1905000"/>
            <a:ext cx="4419599"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6815" y="1905000"/>
            <a:ext cx="4419598"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10/25/2022</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lvl1pPr>
              <a:defRPr/>
            </a:lvl1pPr>
          </a:lstStyle>
          <a:p>
            <a:r>
              <a:rPr lang="en-US"/>
              <a:t>Click to edit Master title style</a:t>
            </a:r>
            <a:endParaRPr/>
          </a:p>
        </p:txBody>
      </p:sp>
      <p:grpSp>
        <p:nvGrpSpPr>
          <p:cNvPr id="160" name="line" descr="Line graphic"/>
          <p:cNvGrpSpPr/>
          <p:nvPr/>
        </p:nvGrpSpPr>
        <p:grpSpPr bwMode="invGray">
          <a:xfrm>
            <a:off x="1522413" y="1514475"/>
            <a:ext cx="10569575"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Text Placeholder 2"/>
          <p:cNvSpPr>
            <a:spLocks noGrp="1"/>
          </p:cNvSpPr>
          <p:nvPr>
            <p:ph type="body" idx="1"/>
          </p:nvPr>
        </p:nvSpPr>
        <p:spPr>
          <a:xfrm>
            <a:off x="1522413"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3" y="2819399"/>
            <a:ext cx="4416552" cy="3352801"/>
          </a:xfrm>
        </p:spPr>
        <p:txBody>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0"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49860" y="2819399"/>
            <a:ext cx="4416552" cy="3352801"/>
          </a:xfrm>
        </p:spPr>
        <p:txBody>
          <a:bodyPr/>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9AFE8FB1-0A7A-443E-AAF7-31D4FA1AA312}" type="datetimeFigureOut">
              <a:rPr lang="en-US"/>
              <a:t>10/25/2022</a:t>
            </a:fld>
            <a:endParaRPr/>
          </a:p>
        </p:txBody>
      </p:sp>
      <p:sp>
        <p:nvSpPr>
          <p:cNvPr id="9" name="Slide Number Placeholder 8"/>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156" name="line" descr="Line graphic"/>
          <p:cNvGrpSpPr/>
          <p:nvPr/>
        </p:nvGrpSpPr>
        <p:grpSpPr bwMode="invGray">
          <a:xfrm>
            <a:off x="1522413" y="1514475"/>
            <a:ext cx="10569575"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9AFE8FB1-0A7A-443E-AAF7-31D4FA1AA312}" type="datetimeFigureOut">
              <a:rPr lang="en-US"/>
              <a:t>10/25/2022</a:t>
            </a:fld>
            <a:endParaRPr/>
          </a:p>
        </p:txBody>
      </p:sp>
      <p:sp>
        <p:nvSpPr>
          <p:cNvPr id="5" name="Slide Number Placeholder 4"/>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9AFE8FB1-0A7A-443E-AAF7-31D4FA1AA312}" type="datetimeFigureOut">
              <a:rPr lang="en-US"/>
              <a:t>10/25/2022</a:t>
            </a:fld>
            <a:endParaRPr/>
          </a:p>
        </p:txBody>
      </p:sp>
      <p:sp>
        <p:nvSpPr>
          <p:cNvPr id="4" name="Slide Number Placeholder 3"/>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4" name="Text Placeholder 3"/>
          <p:cNvSpPr>
            <a:spLocks noGrp="1"/>
          </p:cNvSpPr>
          <p:nvPr>
            <p:ph type="body" sz="half" idx="2"/>
          </p:nvPr>
        </p:nvSpPr>
        <p:spPr>
          <a:xfrm>
            <a:off x="1522413" y="3429000"/>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Content Placeholder 2"/>
          <p:cNvSpPr>
            <a:spLocks noGrp="1"/>
          </p:cNvSpPr>
          <p:nvPr>
            <p:ph idx="1"/>
          </p:nvPr>
        </p:nvSpPr>
        <p:spPr>
          <a:xfrm>
            <a:off x="4710022" y="1905000"/>
            <a:ext cx="5669280" cy="4038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grpSp>
        <p:nvGrpSpPr>
          <p:cNvPr id="615" name="frame" descr="Box graphic"/>
          <p:cNvGrpSpPr/>
          <p:nvPr/>
        </p:nvGrpSpPr>
        <p:grpSpPr bwMode="invGray">
          <a:xfrm>
            <a:off x="4417839" y="1630821"/>
            <a:ext cx="6291028"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10/25/2022</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745838" y="1884311"/>
            <a:ext cx="5669280" cy="4041648"/>
          </a:xfrm>
          <a:solidFill>
            <a:schemeClr val="bg1"/>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grpSp>
        <p:nvGrpSpPr>
          <p:cNvPr id="614" name="frame" descr="Box graphic"/>
          <p:cNvGrpSpPr/>
          <p:nvPr/>
        </p:nvGrpSpPr>
        <p:grpSpPr bwMode="invGray">
          <a:xfrm flipH="1">
            <a:off x="1447500" y="1630821"/>
            <a:ext cx="6291028"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4" name="Text Placeholder 3"/>
          <p:cNvSpPr>
            <a:spLocks noGrp="1"/>
          </p:cNvSpPr>
          <p:nvPr>
            <p:ph type="body" sz="half" idx="2"/>
          </p:nvPr>
        </p:nvSpPr>
        <p:spPr>
          <a:xfrm>
            <a:off x="7905959" y="3411748"/>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10/25/2022</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9AFE8FB1-0A7A-443E-AAF7-31D4FA1AA312}" type="datetimeFigureOut">
              <a:rPr lang="en-US" smtClean="0"/>
              <a:pPr/>
              <a:t>10/25/2022</a:t>
            </a:fld>
            <a:endParaRPr lang="en-US" dirty="0"/>
          </a:p>
        </p:txBody>
      </p:sp>
      <p:sp>
        <p:nvSpPr>
          <p:cNvPr id="6" name="Slide Number Placehold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25BA54BD-C84D-46CE-8B72-31BFB26ABA43}" type="slidenum">
              <a:rPr lang="en-US" smtClean="0"/>
              <a:pPr/>
              <a:t>‹#›</a:t>
            </a:fld>
            <a:endParaRPr lang="en-US"/>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jfi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752600"/>
            <a:ext cx="9144000" cy="2667000"/>
          </a:xfrm>
        </p:spPr>
        <p:txBody>
          <a:bodyPr/>
          <a:lstStyle/>
          <a:p>
            <a:r>
              <a:rPr lang="en-US" dirty="0"/>
              <a:t>Communication and Culture</a:t>
            </a:r>
          </a:p>
        </p:txBody>
      </p:sp>
      <p:sp>
        <p:nvSpPr>
          <p:cNvPr id="3" name="Subtitle 2"/>
          <p:cNvSpPr>
            <a:spLocks noGrp="1"/>
          </p:cNvSpPr>
          <p:nvPr>
            <p:ph type="subTitle" idx="1"/>
          </p:nvPr>
        </p:nvSpPr>
        <p:spPr/>
        <p:txBody>
          <a:bodyPr/>
          <a:lstStyle/>
          <a:p>
            <a:r>
              <a:rPr lang="en-US" dirty="0"/>
              <a:t>By Asmaa and </a:t>
            </a:r>
            <a:r>
              <a:rPr lang="en-US" dirty="0" err="1"/>
              <a:t>Heba</a:t>
            </a:r>
            <a:endParaRPr lang="en-US" dirty="0"/>
          </a:p>
          <a:p>
            <a:endParaRPr lang="en-US" dirty="0"/>
          </a:p>
        </p:txBody>
      </p:sp>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Culture</a:t>
            </a:r>
          </a:p>
        </p:txBody>
      </p:sp>
      <p:sp>
        <p:nvSpPr>
          <p:cNvPr id="14" name="Content Placeholder 13"/>
          <p:cNvSpPr>
            <a:spLocks noGrp="1"/>
          </p:cNvSpPr>
          <p:nvPr>
            <p:ph idx="1"/>
          </p:nvPr>
        </p:nvSpPr>
        <p:spPr/>
        <p:txBody>
          <a:bodyPr>
            <a:normAutofit lnSpcReduction="10000"/>
          </a:bodyPr>
          <a:lstStyle/>
          <a:p>
            <a:r>
              <a:rPr lang="en-US" b="1" dirty="0"/>
              <a:t>Culture</a:t>
            </a:r>
            <a:r>
              <a:rPr lang="en-US" dirty="0"/>
              <a:t> is one of the most challenging aspects of business today. </a:t>
            </a:r>
          </a:p>
          <a:p>
            <a:r>
              <a:rPr lang="en-US" dirty="0"/>
              <a:t>Culture can be defined as the beliefs, behaviors, norms, values, attitudes, customs, rules, and language that people share in a particular area or group. </a:t>
            </a:r>
          </a:p>
          <a:p>
            <a:r>
              <a:rPr lang="en-US" dirty="0"/>
              <a:t>Culture influences how people collaborate within a team and their performance. </a:t>
            </a:r>
          </a:p>
          <a:p>
            <a:r>
              <a:rPr lang="en-US" dirty="0"/>
              <a:t>When people with different cultural backgrounds work together, misunderstandings can arise. </a:t>
            </a:r>
          </a:p>
          <a:p>
            <a:r>
              <a:rPr lang="en-US" dirty="0"/>
              <a:t>When a person understands and appreciates other people's culture, they are more likely to have successful </a:t>
            </a:r>
            <a:r>
              <a:rPr lang="en-US" b="1" dirty="0"/>
              <a:t>interpersonal communication</a:t>
            </a:r>
            <a:r>
              <a:rPr lang="en-US" dirty="0"/>
              <a:t>.</a:t>
            </a:r>
          </a:p>
          <a:p>
            <a:endParaRPr lang="en-US" dirty="0"/>
          </a:p>
        </p:txBody>
      </p:sp>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Culture Affects Communication</a:t>
            </a:r>
          </a:p>
        </p:txBody>
      </p:sp>
      <p:sp>
        <p:nvSpPr>
          <p:cNvPr id="5" name="Content Placeholder 4"/>
          <p:cNvSpPr>
            <a:spLocks noGrp="1"/>
          </p:cNvSpPr>
          <p:nvPr>
            <p:ph sz="half" idx="1"/>
          </p:nvPr>
        </p:nvSpPr>
        <p:spPr/>
        <p:txBody>
          <a:bodyPr/>
          <a:lstStyle/>
          <a:p>
            <a:r>
              <a:rPr lang="en-US" dirty="0"/>
              <a:t>Cultural differences have many effects on communication. </a:t>
            </a:r>
          </a:p>
          <a:p>
            <a:r>
              <a:rPr lang="en-US" dirty="0"/>
              <a:t>People with different cultural backgrounds communicate using different styles. </a:t>
            </a:r>
          </a:p>
          <a:p>
            <a:r>
              <a:rPr lang="en-US" dirty="0"/>
              <a:t>Their language, words, gestures, and phrases may differ even in their application. </a:t>
            </a:r>
          </a:p>
        </p:txBody>
      </p:sp>
      <p:pic>
        <p:nvPicPr>
          <p:cNvPr id="10" name="Content Placeholder 9">
            <a:extLst>
              <a:ext uri="{FF2B5EF4-FFF2-40B4-BE49-F238E27FC236}">
                <a16:creationId xmlns:a16="http://schemas.microsoft.com/office/drawing/2014/main" id="{0ABBA914-47B9-4D98-BE85-A3938FC6909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484812" y="1447800"/>
            <a:ext cx="6781800" cy="4651185"/>
          </a:xfrm>
        </p:spPr>
      </p:pic>
    </p:spTree>
    <p:extLst>
      <p:ext uri="{BB962C8B-B14F-4D97-AF65-F5344CB8AC3E}">
        <p14:creationId xmlns:p14="http://schemas.microsoft.com/office/powerpoint/2010/main" val="22373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4DD4F0-4633-4F85-942B-45E0A95372FE}"/>
              </a:ext>
            </a:extLst>
          </p:cNvPr>
          <p:cNvSpPr>
            <a:spLocks noGrp="1"/>
          </p:cNvSpPr>
          <p:nvPr>
            <p:ph type="title"/>
          </p:nvPr>
        </p:nvSpPr>
        <p:spPr/>
        <p:txBody>
          <a:bodyPr/>
          <a:lstStyle/>
          <a:p>
            <a:r>
              <a:rPr lang="en-US" dirty="0"/>
              <a:t>Gestures Used In Communication In Different Parts Of The World </a:t>
            </a:r>
          </a:p>
        </p:txBody>
      </p:sp>
      <p:pic>
        <p:nvPicPr>
          <p:cNvPr id="7" name="WhatsApp Video 2022-10-26 at 2.10.05 AM">
            <a:hlinkClick r:id="" action="ppaction://media"/>
            <a:extLst>
              <a:ext uri="{FF2B5EF4-FFF2-40B4-BE49-F238E27FC236}">
                <a16:creationId xmlns:a16="http://schemas.microsoft.com/office/drawing/2014/main" id="{68A3AE95-AC4B-4E46-82D6-0FC9D92CACE1}"/>
              </a:ext>
            </a:extLst>
          </p:cNvPr>
          <p:cNvPicPr>
            <a:picLocks noGrp="1" noChangeAspect="1"/>
          </p:cNvPicPr>
          <p:nvPr>
            <p:ph idx="1"/>
            <a:videoFile r:link="rId1"/>
            <p:extLst>
              <p:ext uri="{DAA4B4D4-6D71-4841-9C94-3DE7FCFB9230}">
                <p14:media xmlns:p14="http://schemas.microsoft.com/office/powerpoint/2010/main" r:embed="rId2">
                  <p14:trim st="6150" end="14000.7256"/>
                </p14:media>
              </p:ext>
            </p:extLst>
          </p:nvPr>
        </p:nvPicPr>
        <p:blipFill>
          <a:blip r:embed="rId4"/>
          <a:stretch>
            <a:fillRect/>
          </a:stretch>
        </p:blipFill>
        <p:spPr>
          <a:xfrm>
            <a:off x="2300288" y="1905000"/>
            <a:ext cx="7586662" cy="4267200"/>
          </a:xfrm>
        </p:spPr>
      </p:pic>
    </p:spTree>
    <p:extLst>
      <p:ext uri="{BB962C8B-B14F-4D97-AF65-F5344CB8AC3E}">
        <p14:creationId xmlns:p14="http://schemas.microsoft.com/office/powerpoint/2010/main" val="3620899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Cultural Differences in Communication</a:t>
            </a:r>
          </a:p>
        </p:txBody>
      </p:sp>
      <p:sp>
        <p:nvSpPr>
          <p:cNvPr id="5" name="Content Placeholder 4"/>
          <p:cNvSpPr>
            <a:spLocks noGrp="1"/>
          </p:cNvSpPr>
          <p:nvPr>
            <p:ph sz="half" idx="1"/>
          </p:nvPr>
        </p:nvSpPr>
        <p:spPr>
          <a:xfrm>
            <a:off x="1522413" y="1905000"/>
            <a:ext cx="8762999" cy="4267200"/>
          </a:xfrm>
        </p:spPr>
        <p:txBody>
          <a:bodyPr/>
          <a:lstStyle/>
          <a:p>
            <a:r>
              <a:rPr lang="en-US" dirty="0"/>
              <a:t>Cultural differences that manifest in communication refer to the variations observed between people engaging in a conversation due to differences in their values, beliefs, norms, and behaviors. One can address these differences and communicate effectively by being more </a:t>
            </a:r>
            <a:r>
              <a:rPr lang="en-US" b="1" dirty="0"/>
              <a:t>culturally sensitive</a:t>
            </a:r>
            <a:r>
              <a:rPr lang="en-US" dirty="0"/>
              <a:t>. </a:t>
            </a:r>
          </a:p>
          <a:p>
            <a:r>
              <a:rPr lang="en-US" b="1" dirty="0"/>
              <a:t>Cultural sensitivity </a:t>
            </a:r>
            <a:r>
              <a:rPr lang="en-US" dirty="0"/>
              <a:t>refers to the awareness of commonalities and variations in people's cultures without labeling them as desirable or undesirable. </a:t>
            </a:r>
          </a:p>
        </p:txBody>
      </p:sp>
      <p:sp>
        <p:nvSpPr>
          <p:cNvPr id="4" name="Content Placeholder 3">
            <a:extLst>
              <a:ext uri="{FF2B5EF4-FFF2-40B4-BE49-F238E27FC236}">
                <a16:creationId xmlns:a16="http://schemas.microsoft.com/office/drawing/2014/main" id="{0722F39D-A5AF-447F-A7A3-79A2804BB8A1}"/>
              </a:ext>
            </a:extLst>
          </p:cNvPr>
          <p:cNvSpPr>
            <a:spLocks noGrp="1"/>
          </p:cNvSpPr>
          <p:nvPr>
            <p:ph sz="half" idx="2"/>
          </p:nvPr>
        </p:nvSpPr>
        <p:spPr>
          <a:xfrm>
            <a:off x="10971212" y="1600200"/>
            <a:ext cx="457198" cy="533400"/>
          </a:xfrm>
        </p:spPr>
        <p:txBody>
          <a:bodyPr/>
          <a:lstStyle/>
          <a:p>
            <a:pPr marL="0" indent="0">
              <a:buNone/>
            </a:pPr>
            <a:r>
              <a:rPr lang="en-US" dirty="0"/>
              <a:t>.</a:t>
            </a:r>
          </a:p>
        </p:txBody>
      </p:sp>
    </p:spTree>
    <p:extLst>
      <p:ext uri="{BB962C8B-B14F-4D97-AF65-F5344CB8AC3E}">
        <p14:creationId xmlns:p14="http://schemas.microsoft.com/office/powerpoint/2010/main" val="1526817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Culture Difference Examples : Food Customs From Around The World</a:t>
            </a:r>
          </a:p>
        </p:txBody>
      </p:sp>
      <p:sp>
        <p:nvSpPr>
          <p:cNvPr id="5" name="Content Placeholder 4"/>
          <p:cNvSpPr>
            <a:spLocks noGrp="1"/>
          </p:cNvSpPr>
          <p:nvPr>
            <p:ph sz="half" idx="1"/>
          </p:nvPr>
        </p:nvSpPr>
        <p:spPr>
          <a:xfrm>
            <a:off x="303212" y="1941295"/>
            <a:ext cx="9982199" cy="3352800"/>
          </a:xfrm>
        </p:spPr>
        <p:txBody>
          <a:bodyPr>
            <a:normAutofit/>
          </a:bodyPr>
          <a:lstStyle/>
          <a:p>
            <a:r>
              <a:rPr lang="en-US" dirty="0"/>
              <a:t>In India: it is a part of their culture to eat with their hands. But, in some parts of the world, it is considered inappropriate. </a:t>
            </a:r>
          </a:p>
          <a:p>
            <a:r>
              <a:rPr lang="en-US" dirty="0"/>
              <a:t>The Middle East: Never use your left hand while eating, if you reach out for food or eat with your left hand, it might seem disrespectful and unhygienic.</a:t>
            </a:r>
          </a:p>
        </p:txBody>
      </p:sp>
      <p:sp>
        <p:nvSpPr>
          <p:cNvPr id="4" name="Content Placeholder 3">
            <a:extLst>
              <a:ext uri="{FF2B5EF4-FFF2-40B4-BE49-F238E27FC236}">
                <a16:creationId xmlns:a16="http://schemas.microsoft.com/office/drawing/2014/main" id="{0722F39D-A5AF-447F-A7A3-79A2804BB8A1}"/>
              </a:ext>
            </a:extLst>
          </p:cNvPr>
          <p:cNvSpPr>
            <a:spLocks noGrp="1"/>
          </p:cNvSpPr>
          <p:nvPr>
            <p:ph sz="half" idx="2"/>
          </p:nvPr>
        </p:nvSpPr>
        <p:spPr>
          <a:xfrm>
            <a:off x="227012" y="3785520"/>
            <a:ext cx="7391400" cy="2583507"/>
          </a:xfrm>
        </p:spPr>
        <p:txBody>
          <a:bodyPr>
            <a:normAutofit/>
          </a:bodyPr>
          <a:lstStyle/>
          <a:p>
            <a:pPr>
              <a:buFont typeface="Wingdings" panose="05000000000000000000" pitchFamily="2" charset="2"/>
              <a:buChar char="§"/>
            </a:pPr>
            <a:r>
              <a:rPr lang="en-US" dirty="0"/>
              <a:t>in Thailand: Just remember one thing - in this country, it is considered rude to use the fork to put food into your mouth. The people here believe that the fork must be used only to push food into the spoon. You can then use the spoon to eat the food. </a:t>
            </a:r>
          </a:p>
          <a:p>
            <a:pPr marL="0" indent="0">
              <a:buNone/>
            </a:pPr>
            <a:endParaRPr lang="en-US" dirty="0"/>
          </a:p>
        </p:txBody>
      </p:sp>
      <p:pic>
        <p:nvPicPr>
          <p:cNvPr id="6" name="Picture 5">
            <a:extLst>
              <a:ext uri="{FF2B5EF4-FFF2-40B4-BE49-F238E27FC236}">
                <a16:creationId xmlns:a16="http://schemas.microsoft.com/office/drawing/2014/main" id="{82707A62-7626-4735-809A-795FBE0FF9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70812" y="3785520"/>
            <a:ext cx="4191001" cy="2919159"/>
          </a:xfrm>
          <a:prstGeom prst="rect">
            <a:avLst/>
          </a:prstGeom>
        </p:spPr>
      </p:pic>
    </p:spTree>
    <p:extLst>
      <p:ext uri="{BB962C8B-B14F-4D97-AF65-F5344CB8AC3E}">
        <p14:creationId xmlns:p14="http://schemas.microsoft.com/office/powerpoint/2010/main" val="267928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534676"/>
            <a:ext cx="9143998" cy="1020762"/>
          </a:xfrm>
        </p:spPr>
        <p:txBody>
          <a:bodyPr>
            <a:normAutofit fontScale="90000"/>
          </a:bodyPr>
          <a:lstStyle/>
          <a:p>
            <a:r>
              <a:rPr lang="en-US" dirty="0"/>
              <a:t>Culture Difference Examples : Words That Mean VERY Different Things In Other Countries</a:t>
            </a:r>
          </a:p>
        </p:txBody>
      </p:sp>
      <p:sp>
        <p:nvSpPr>
          <p:cNvPr id="5" name="Content Placeholder 4"/>
          <p:cNvSpPr>
            <a:spLocks noGrp="1"/>
          </p:cNvSpPr>
          <p:nvPr>
            <p:ph sz="half" idx="1"/>
          </p:nvPr>
        </p:nvSpPr>
        <p:spPr>
          <a:xfrm>
            <a:off x="1293812" y="1828800"/>
            <a:ext cx="6362699" cy="3733800"/>
          </a:xfrm>
        </p:spPr>
        <p:txBody>
          <a:bodyPr>
            <a:normAutofit/>
          </a:bodyPr>
          <a:lstStyle/>
          <a:p>
            <a:pPr marL="457200" indent="-457200">
              <a:buFont typeface="+mj-lt"/>
              <a:buAutoNum type="arabicParenR"/>
            </a:pPr>
            <a:r>
              <a:rPr lang="en-US" dirty="0"/>
              <a:t>Grand</a:t>
            </a:r>
          </a:p>
          <a:p>
            <a:pPr lvl="1"/>
            <a:r>
              <a:rPr lang="en-US" sz="1800" dirty="0"/>
              <a:t>U.S. – Means stately or impressive</a:t>
            </a:r>
          </a:p>
          <a:p>
            <a:pPr lvl="1"/>
            <a:r>
              <a:rPr lang="en-US" sz="2200" dirty="0"/>
              <a:t>Ireland – ‘grand’ simply means ‘fine or alright’</a:t>
            </a:r>
          </a:p>
          <a:p>
            <a:pPr marL="457200" indent="-457200">
              <a:buAutoNum type="arabicParenR" startAt="2"/>
            </a:pPr>
            <a:r>
              <a:rPr lang="en-US" dirty="0"/>
              <a:t>Gift</a:t>
            </a:r>
          </a:p>
          <a:p>
            <a:pPr lvl="1"/>
            <a:r>
              <a:rPr lang="en-US" sz="1800" dirty="0"/>
              <a:t>U.S. –  A present</a:t>
            </a:r>
          </a:p>
          <a:p>
            <a:pPr lvl="1"/>
            <a:r>
              <a:rPr lang="en-US" sz="1800" dirty="0"/>
              <a:t>Germany – Poison</a:t>
            </a:r>
          </a:p>
          <a:p>
            <a:pPr marL="457200" indent="-457200">
              <a:buAutoNum type="arabicParenR" startAt="3"/>
            </a:pPr>
            <a:r>
              <a:rPr lang="en-US" dirty="0"/>
              <a:t>Handy</a:t>
            </a:r>
          </a:p>
          <a:p>
            <a:pPr lvl="1"/>
            <a:r>
              <a:rPr lang="en-US" sz="1800" dirty="0"/>
              <a:t>U.S</a:t>
            </a:r>
            <a:r>
              <a:rPr lang="en-US" sz="1800" b="1" dirty="0"/>
              <a:t>.</a:t>
            </a:r>
            <a:r>
              <a:rPr lang="en-US" sz="1800" dirty="0"/>
              <a:t> – means something is useful as “that came in handy’</a:t>
            </a:r>
          </a:p>
          <a:p>
            <a:pPr lvl="1"/>
            <a:r>
              <a:rPr lang="en-US" sz="1800" dirty="0"/>
              <a:t>Germany – Cell phone</a:t>
            </a:r>
          </a:p>
          <a:p>
            <a:pPr marL="0" indent="0">
              <a:buNone/>
            </a:pPr>
            <a:endParaRPr lang="en-US" dirty="0"/>
          </a:p>
        </p:txBody>
      </p:sp>
      <p:sp>
        <p:nvSpPr>
          <p:cNvPr id="4" name="Content Placeholder 3">
            <a:extLst>
              <a:ext uri="{FF2B5EF4-FFF2-40B4-BE49-F238E27FC236}">
                <a16:creationId xmlns:a16="http://schemas.microsoft.com/office/drawing/2014/main" id="{0722F39D-A5AF-447F-A7A3-79A2804BB8A1}"/>
              </a:ext>
            </a:extLst>
          </p:cNvPr>
          <p:cNvSpPr>
            <a:spLocks noGrp="1"/>
          </p:cNvSpPr>
          <p:nvPr>
            <p:ph sz="half" idx="2"/>
          </p:nvPr>
        </p:nvSpPr>
        <p:spPr>
          <a:xfrm>
            <a:off x="11392958" y="1752600"/>
            <a:ext cx="457200" cy="457200"/>
          </a:xfrm>
        </p:spPr>
        <p:txBody>
          <a:bodyPr>
            <a:normAutofit/>
          </a:bodyPr>
          <a:lstStyle/>
          <a:p>
            <a:pPr marL="0" indent="0">
              <a:buNone/>
            </a:pPr>
            <a:r>
              <a:rPr lang="en-US" dirty="0"/>
              <a:t>.</a:t>
            </a:r>
          </a:p>
        </p:txBody>
      </p:sp>
      <p:pic>
        <p:nvPicPr>
          <p:cNvPr id="27" name="Picture 26">
            <a:extLst>
              <a:ext uri="{FF2B5EF4-FFF2-40B4-BE49-F238E27FC236}">
                <a16:creationId xmlns:a16="http://schemas.microsoft.com/office/drawing/2014/main" id="{FC4D58A7-6825-4901-A1B9-843D3A845A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8923" y="1555438"/>
            <a:ext cx="4755780" cy="2797948"/>
          </a:xfrm>
          <a:prstGeom prst="rect">
            <a:avLst/>
          </a:prstGeom>
        </p:spPr>
      </p:pic>
      <p:pic>
        <p:nvPicPr>
          <p:cNvPr id="29" name="Picture 28">
            <a:extLst>
              <a:ext uri="{FF2B5EF4-FFF2-40B4-BE49-F238E27FC236}">
                <a16:creationId xmlns:a16="http://schemas.microsoft.com/office/drawing/2014/main" id="{1438C707-062F-4955-B591-7105B1BA53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96824" y="4257417"/>
            <a:ext cx="3892001" cy="2284724"/>
          </a:xfrm>
          <a:prstGeom prst="rect">
            <a:avLst/>
          </a:prstGeom>
        </p:spPr>
      </p:pic>
    </p:spTree>
    <p:extLst>
      <p:ext uri="{BB962C8B-B14F-4D97-AF65-F5344CB8AC3E}">
        <p14:creationId xmlns:p14="http://schemas.microsoft.com/office/powerpoint/2010/main" val="914608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DE44A-9CF7-4F51-B551-F124C36A6D07}"/>
              </a:ext>
            </a:extLst>
          </p:cNvPr>
          <p:cNvSpPr>
            <a:spLocks noGrp="1"/>
          </p:cNvSpPr>
          <p:nvPr>
            <p:ph type="title"/>
          </p:nvPr>
        </p:nvSpPr>
        <p:spPr>
          <a:xfrm>
            <a:off x="1522413" y="685800"/>
            <a:ext cx="9143999" cy="1524000"/>
          </a:xfrm>
        </p:spPr>
        <p:txBody>
          <a:bodyPr>
            <a:normAutofit fontScale="90000"/>
          </a:bodyPr>
          <a:lstStyle/>
          <a:p>
            <a:r>
              <a:rPr lang="en-US" dirty="0"/>
              <a:t>Culture Difference Examples : What being punctual means in different countries</a:t>
            </a:r>
            <a:br>
              <a:rPr lang="en-US" dirty="0"/>
            </a:br>
            <a:br>
              <a:rPr lang="en-US" dirty="0"/>
            </a:br>
            <a:endParaRPr lang="en-US" dirty="0"/>
          </a:p>
        </p:txBody>
      </p:sp>
      <p:sp>
        <p:nvSpPr>
          <p:cNvPr id="3" name="Content Placeholder 2">
            <a:extLst>
              <a:ext uri="{FF2B5EF4-FFF2-40B4-BE49-F238E27FC236}">
                <a16:creationId xmlns:a16="http://schemas.microsoft.com/office/drawing/2014/main" id="{2F171D9A-9AA0-4FE4-8F1A-37F072F44A0A}"/>
              </a:ext>
            </a:extLst>
          </p:cNvPr>
          <p:cNvSpPr>
            <a:spLocks noGrp="1"/>
          </p:cNvSpPr>
          <p:nvPr>
            <p:ph sz="half" idx="1"/>
          </p:nvPr>
        </p:nvSpPr>
        <p:spPr>
          <a:xfrm>
            <a:off x="1522413" y="1905000"/>
            <a:ext cx="9143999" cy="4114800"/>
          </a:xfrm>
        </p:spPr>
        <p:txBody>
          <a:bodyPr>
            <a:normAutofit/>
          </a:bodyPr>
          <a:lstStyle/>
          <a:p>
            <a:r>
              <a:rPr lang="en-US" dirty="0"/>
              <a:t>Time is valued differently across cultures. In some places, like Switzerland or Germany, punctuality is important. Tardiness is unacceptable and often viewed as disrespectful.</a:t>
            </a:r>
          </a:p>
          <a:p>
            <a:r>
              <a:rPr lang="en-US" dirty="0"/>
              <a:t>Some cultures, on the other hand, don’t stress punctuality. They might be an hour late, a day late, a week late.  And that’s </a:t>
            </a:r>
            <a:r>
              <a:rPr lang="en-US" dirty="0" err="1"/>
              <a:t>a-okay</a:t>
            </a:r>
            <a:r>
              <a:rPr lang="en-US" dirty="0"/>
              <a:t>. Time is not ruled by a schedule, and neither is business.</a:t>
            </a:r>
          </a:p>
          <a:p>
            <a:r>
              <a:rPr lang="en-US" dirty="0"/>
              <a:t>For instance, being just one minute behind in Japan is considered being late, whereas meeting on "Moroccan time" can mean anything from being an hour up to an entire day late for a promised get together.</a:t>
            </a:r>
          </a:p>
          <a:p>
            <a:endParaRPr lang="en-US" dirty="0"/>
          </a:p>
        </p:txBody>
      </p:sp>
      <p:sp>
        <p:nvSpPr>
          <p:cNvPr id="4" name="Content Placeholder 3">
            <a:extLst>
              <a:ext uri="{FF2B5EF4-FFF2-40B4-BE49-F238E27FC236}">
                <a16:creationId xmlns:a16="http://schemas.microsoft.com/office/drawing/2014/main" id="{E330D78C-E443-4508-90AC-579B522476B2}"/>
              </a:ext>
            </a:extLst>
          </p:cNvPr>
          <p:cNvSpPr>
            <a:spLocks noGrp="1"/>
          </p:cNvSpPr>
          <p:nvPr>
            <p:ph sz="half" idx="2"/>
          </p:nvPr>
        </p:nvSpPr>
        <p:spPr>
          <a:xfrm flipH="1">
            <a:off x="10666413" y="1905000"/>
            <a:ext cx="609599" cy="609600"/>
          </a:xfrm>
        </p:spPr>
        <p:txBody>
          <a:bodyPr>
            <a:normAutofit/>
          </a:bodyPr>
          <a:lstStyle/>
          <a:p>
            <a:pPr marL="0" indent="0">
              <a:buNone/>
            </a:pPr>
            <a:r>
              <a:rPr lang="en-US" dirty="0"/>
              <a:t>.</a:t>
            </a:r>
          </a:p>
        </p:txBody>
      </p:sp>
    </p:spTree>
    <p:extLst>
      <p:ext uri="{BB962C8B-B14F-4D97-AF65-F5344CB8AC3E}">
        <p14:creationId xmlns:p14="http://schemas.microsoft.com/office/powerpoint/2010/main" val="121555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alkboard 16x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TF00001018.potx" id="{D19C2884-2C55-4C1A-A5C2-5D03FF1F35A4}" vid="{5F7A9C6A-558C-4654-B762-2F22BC904FAE}"/>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tf02804846_win32</Template>
  <TotalTime>275</TotalTime>
  <Words>290</Words>
  <Application>Microsoft Office PowerPoint</Application>
  <PresentationFormat>Custom</PresentationFormat>
  <Paragraphs>37</Paragraphs>
  <Slides>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Consolas</vt:lpstr>
      <vt:lpstr>Corbel</vt:lpstr>
      <vt:lpstr>Wingdings</vt:lpstr>
      <vt:lpstr>Chalkboard 16x9</vt:lpstr>
      <vt:lpstr>Communication and Culture</vt:lpstr>
      <vt:lpstr>Culture</vt:lpstr>
      <vt:lpstr>How Culture Affects Communication</vt:lpstr>
      <vt:lpstr>Gestures Used In Communication In Different Parts Of The World </vt:lpstr>
      <vt:lpstr>Cultural Differences in Communication</vt:lpstr>
      <vt:lpstr>Culture Difference Examples : Food Customs From Around The World</vt:lpstr>
      <vt:lpstr>Culture Difference Examples : Words That Mean VERY Different Things In Other Countries</vt:lpstr>
      <vt:lpstr>Culture Difference Examples : What being punctual means in different countries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 and Culture</dc:title>
  <dc:creator>asmaa abdeen</dc:creator>
  <cp:lastModifiedBy>asmaa abdeen</cp:lastModifiedBy>
  <cp:revision>12</cp:revision>
  <dcterms:created xsi:type="dcterms:W3CDTF">2022-10-25T19:42:01Z</dcterms:created>
  <dcterms:modified xsi:type="dcterms:W3CDTF">2022-10-26T00:17:36Z</dcterms:modified>
</cp:coreProperties>
</file>

<file path=docProps/thumbnail.jpeg>
</file>